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7" r:id="rId4"/>
    <p:sldId id="1142" r:id="rId5"/>
    <p:sldId id="1143" r:id="rId6"/>
    <p:sldId id="1144" r:id="rId7"/>
    <p:sldId id="1145" r:id="rId8"/>
    <p:sldId id="1146" r:id="rId9"/>
    <p:sldId id="1148" r:id="rId10"/>
    <p:sldId id="1149"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F3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353"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5</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179140"/>
            <a:ext cx="11485848" cy="3416320"/>
          </a:xfrm>
          <a:solidFill>
            <a:srgbClr val="DFF3FC"/>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是一个复合句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this colony may help produce new coral colonies that can live in warmer waters”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是原因状语从句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用来解释为什么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那是个好消息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；在这个原因状语从句中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colony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help produce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是谓语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 coral colonies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是宾语；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can live in warmer waters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是定语从句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修饰先行词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 coral colonies,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能够在更温暖的水域中生存的新珊瑚群落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分析.eps" descr="id:2147487539;FounderCES"/>
          <p:cNvPicPr/>
          <p:nvPr/>
        </p:nvPicPr>
        <p:blipFill>
          <a:blip r:embed="rId2"/>
          <a:stretch>
            <a:fillRect/>
          </a:stretch>
        </p:blipFill>
        <p:spPr>
          <a:xfrm>
            <a:off x="494596" y="1393420"/>
            <a:ext cx="937963" cy="289970"/>
          </a:xfrm>
          <a:prstGeom prst="rect">
            <a:avLst/>
          </a:prstGeom>
        </p:spPr>
      </p:pic>
    </p:spTree>
    <p:extLst>
      <p:ext uri="{BB962C8B-B14F-4D97-AF65-F5344CB8AC3E}">
        <p14:creationId xmlns:p14="http://schemas.microsoft.com/office/powerpoint/2010/main" val="436940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主要介绍了科学家在所罗门群岛发现的世界最大的珊瑚群及其特点和生态意义。</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166539"/>
            <a:ext cx="11485848" cy="1470373"/>
          </a:xfrm>
          <a:prstGeom prst="rect">
            <a:avLst/>
          </a:prstGeom>
        </p:spPr>
      </p:pic>
      <p:pic>
        <p:nvPicPr>
          <p:cNvPr id="4" name="语篇导航-DA.eps" descr="id:2147486413;FounderCES"/>
          <p:cNvPicPr/>
          <p:nvPr/>
        </p:nvPicPr>
        <p:blipFill>
          <a:blip r:embed="rId3"/>
          <a:stretch>
            <a:fillRect/>
          </a:stretch>
        </p:blipFill>
        <p:spPr>
          <a:xfrm>
            <a:off x="513928" y="284692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篇章导图.eps" descr="id:2147488831;FounderCES"/>
          <p:cNvPicPr/>
          <p:nvPr/>
        </p:nvPicPr>
        <p:blipFill>
          <a:blip r:embed="rId2"/>
          <a:stretch>
            <a:fillRect/>
          </a:stretch>
        </p:blipFill>
        <p:spPr>
          <a:xfrm>
            <a:off x="335360" y="1059967"/>
            <a:ext cx="1694674" cy="471967"/>
          </a:xfrm>
          <a:prstGeom prst="rect">
            <a:avLst/>
          </a:prstGeom>
        </p:spPr>
      </p:pic>
      <p:pic>
        <p:nvPicPr>
          <p:cNvPr id="4" name="TH102.eps" descr="id:2147487794;FounderCES"/>
          <p:cNvPicPr/>
          <p:nvPr/>
        </p:nvPicPr>
        <p:blipFill>
          <a:blip r:embed="rId3"/>
          <a:stretch>
            <a:fillRect/>
          </a:stretch>
        </p:blipFill>
        <p:spPr>
          <a:xfrm>
            <a:off x="2235813" y="1773691"/>
            <a:ext cx="4548165" cy="2147617"/>
          </a:xfrm>
          <a:prstGeom prst="rect">
            <a:avLst/>
          </a:prstGeom>
        </p:spPr>
      </p:pic>
    </p:spTree>
    <p:extLst>
      <p:ext uri="{BB962C8B-B14F-4D97-AF65-F5344CB8AC3E}">
        <p14:creationId xmlns:p14="http://schemas.microsoft.com/office/powerpoint/2010/main" val="4032887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Solomon Islands is a country in the Pacific Ocean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past October, a group of scientists went there on a research trip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Guess what they found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largest coral colony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珊瑚群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world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Coral reefs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look like rocks, but they are made up of tiny animals called “polyps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珊瑚虫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polyps of the same kind form a colony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Usually, a coral reef is built out of many different colonies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newly found coral reef, however, is just one colony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made up of around a billion polyps of the same kind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huge colony is about 34 meters wide, 32 meters long and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meters high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all, it covers about the same area as five tennis courts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so large that it can be seen from space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also very old—between 300 and 500 years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Coral reefs play a big role in the ocean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home to many sea animals, such as shrimps, crabs and fish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Healthy coral reefs also protect shorelines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海岸线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flooding during storms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Sadly, over the years, climate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change has warmed up the world’s oceans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has caused many coral reefs to die and turn white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this huge coral colony is very healthy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may be able to live in warmer waters, scientists say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is good news, as this colony may help produce new coral colonies that can live in warmer waters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huge coral colony is also important for the Solomon Islands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found in the waters near one of the islands,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Malaulalo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country has protected its waters in the past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protect the area even more in the future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newly found coral reef is very special because it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so large that it can be seen from space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much healthier than other coral reefs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made up of many polyps of the same kind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found in very warm waters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57116" y="855562"/>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60854" y="350100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newly found coral reef, however, is just one colony. </a:t>
            </a:r>
            <a:r>
              <a:rPr lang="en-US" altLang="zh-CN" b="1" u="wavy"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It is made up of</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around a billion polyps of the same kind.”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新发现的珊瑚礁特殊之处</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在于它由同一种类的珊瑚虫构成</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是一个单一的巨大群落。故选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126654" y="4671720"/>
            <a:ext cx="3664786" cy="461665"/>
          </a:xfrm>
          <a:prstGeom prst="rect">
            <a:avLst/>
          </a:prstGeom>
        </p:spPr>
        <p:txBody>
          <a:bodyPr wrap="none">
            <a:spAutoFit/>
          </a:bodyPr>
          <a:lstStyle/>
          <a:p>
            <a:r>
              <a:rPr lang="en-US" altLang="zh-CN" sz="2400" dirty="0">
                <a:solidFill>
                  <a:srgbClr val="00AEEF"/>
                </a:solidFill>
              </a:rPr>
              <a:t>be</a:t>
            </a:r>
            <a:r>
              <a:rPr lang="en-US" altLang="zh-CN" sz="2400" dirty="0">
                <a:solidFill>
                  <a:srgbClr val="00AEEF"/>
                </a:solidFill>
                <a:ea typeface="楷体" panose="02010609060101010101" pitchFamily="49" charset="-122"/>
              </a:rPr>
              <a:t> </a:t>
            </a:r>
            <a:r>
              <a:rPr lang="en-US" altLang="zh-CN" sz="2400" dirty="0">
                <a:solidFill>
                  <a:srgbClr val="00AEEF"/>
                </a:solidFill>
              </a:rPr>
              <a:t>made</a:t>
            </a:r>
            <a:r>
              <a:rPr lang="en-US" altLang="zh-CN" sz="2400" dirty="0">
                <a:solidFill>
                  <a:srgbClr val="00AEEF"/>
                </a:solidFill>
                <a:ea typeface="楷体" panose="02010609060101010101" pitchFamily="49" charset="-122"/>
              </a:rPr>
              <a:t> </a:t>
            </a:r>
            <a:r>
              <a:rPr lang="en-US" altLang="zh-CN" sz="2400" dirty="0">
                <a:solidFill>
                  <a:srgbClr val="00AEEF"/>
                </a:solidFill>
              </a:rPr>
              <a:t>up</a:t>
            </a:r>
            <a:r>
              <a:rPr lang="en-US" altLang="zh-CN" sz="2400" dirty="0">
                <a:solidFill>
                  <a:srgbClr val="00AEEF"/>
                </a:solidFill>
                <a:ea typeface="楷体" panose="02010609060101010101" pitchFamily="49" charset="-122"/>
              </a:rPr>
              <a:t> </a:t>
            </a:r>
            <a:r>
              <a:rPr lang="en-US" altLang="zh-CN" sz="2400" dirty="0">
                <a:solidFill>
                  <a:srgbClr val="00AEEF"/>
                </a:solidFill>
              </a:rPr>
              <a:t>of</a:t>
            </a:r>
            <a:r>
              <a:rPr lang="en-US" altLang="zh-CN" sz="2400" dirty="0">
                <a:solidFill>
                  <a:srgbClr val="00AEEF"/>
                </a:solidFill>
                <a:ea typeface="楷体" panose="02010609060101010101" pitchFamily="49" charset="-122"/>
              </a:rPr>
              <a:t> </a:t>
            </a:r>
            <a:r>
              <a:rPr lang="zh-CN" altLang="zh-CN" sz="2400" dirty="0">
                <a:solidFill>
                  <a:srgbClr val="00AEEF"/>
                </a:solidFill>
                <a:ea typeface="楷体" panose="02010609060101010101" pitchFamily="49" charset="-122"/>
                <a:cs typeface="Times New Roman" panose="02020603050405020304" pitchFamily="18" charset="0"/>
              </a:rPr>
              <a:t>由</a:t>
            </a:r>
            <a:r>
              <a:rPr lang="en-US" altLang="zh-CN" sz="2400" dirty="0">
                <a:solidFill>
                  <a:srgbClr val="00AEEF"/>
                </a:solidFill>
                <a:latin typeface="宋体" panose="02010600030101010101" pitchFamily="2" charset="-122"/>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构成</a:t>
            </a:r>
            <a:endParaRPr lang="zh-CN" altLang="en-US" dirty="0"/>
          </a:p>
        </p:txBody>
      </p:sp>
      <p:pic>
        <p:nvPicPr>
          <p:cNvPr id="7" name="图片 6"/>
          <p:cNvPicPr>
            <a:picLocks noChangeAspect="1"/>
          </p:cNvPicPr>
          <p:nvPr/>
        </p:nvPicPr>
        <p:blipFill>
          <a:blip r:embed="rId2">
            <a:clrChange>
              <a:clrFrom>
                <a:srgbClr val="FFFFFF"/>
              </a:clrFrom>
              <a:clrTo>
                <a:srgbClr val="FFFFFF">
                  <a:alpha val="0"/>
                </a:srgbClr>
              </a:clrTo>
            </a:clrChange>
          </a:blip>
          <a:stretch>
            <a:fillRect/>
          </a:stretch>
        </p:blipFill>
        <p:spPr>
          <a:xfrm>
            <a:off x="595563" y="4596284"/>
            <a:ext cx="564674" cy="444681"/>
          </a:xfrm>
          <a:prstGeom prst="rect">
            <a:avLst/>
          </a:prstGeom>
        </p:spPr>
      </p:pic>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newly found coral reef is good news for the environment, because it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slow down climate change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be used to save dead white coral reefs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cool down the waters in the Solomon Islands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 help produce new coral colonies that can live in warmer waters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8075" y="829436"/>
            <a:ext cx="407484" cy="461665"/>
          </a:xfrm>
          <a:prstGeom prst="rect">
            <a:avLst/>
          </a:prstGeom>
        </p:spPr>
        <p:txBody>
          <a:bodyPr wrap="none">
            <a:spAutoFit/>
          </a:bodyPr>
          <a:lstStyle/>
          <a:p>
            <a:r>
              <a:rPr lang="en-US" altLang="zh-CN" sz="2400" dirty="0"/>
              <a:t>D</a:t>
            </a:r>
            <a:endParaRPr lang="zh-CN" altLang="en-US" dirty="0"/>
          </a:p>
        </p:txBody>
      </p:sp>
      <p:sp>
        <p:nvSpPr>
          <p:cNvPr id="5" name="内容占位符 6"/>
          <p:cNvSpPr txBox="1">
            <a:spLocks/>
          </p:cNvSpPr>
          <p:nvPr/>
        </p:nvSpPr>
        <p:spPr bwMode="auto">
          <a:xfrm>
            <a:off x="360854" y="40770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 is good news, as this colony may help produce new coral colonies that can live in warmer waters.”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该珊瑚群的意义在于可能帮助培育适应温暖水域的新珊瑚群</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从而应对气候变化。故选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would the future of the coral colony near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Malaulalo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like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be harmed by climate change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be under the country’s protection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be moved to a warmer place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no longer produce more new coral colonies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2058" y="855563"/>
            <a:ext cx="389850" cy="461665"/>
          </a:xfrm>
          <a:prstGeom prst="rect">
            <a:avLst/>
          </a:prstGeom>
        </p:spPr>
        <p:txBody>
          <a:bodyPr wrap="none">
            <a:spAutoFit/>
          </a:bodyPr>
          <a:lstStyle/>
          <a:p>
            <a:r>
              <a:rPr lang="en-US" altLang="zh-CN" sz="2400" dirty="0"/>
              <a:t>B</a:t>
            </a:r>
            <a:endParaRPr lang="zh-CN" altLang="en-US" dirty="0"/>
          </a:p>
        </p:txBody>
      </p:sp>
      <p:sp>
        <p:nvSpPr>
          <p:cNvPr id="5" name="内容占位符 7"/>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country has protected its waters in the past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 will protect the area even more in the future.”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所罗门群岛已承诺进一步加强对该珊瑚群的保护。故选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179140"/>
            <a:ext cx="11485848" cy="2677656"/>
          </a:xfrm>
          <a:solidFill>
            <a:srgbClr val="DFF3FC"/>
          </a:solidFill>
        </p:spPr>
        <p:txBody>
          <a:bodyPr/>
          <a:lstStyle/>
          <a:p>
            <a:pPr hangingPunct="0">
              <a:lnSpc>
                <a:spcPct val="100000"/>
              </a:lnSpc>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colonies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是个好消息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因为这个珊瑚群落可能有助于培育出能够在更温暖的水域中生存的新珊瑚群落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2">
            <a:clrChange>
              <a:clrFrom>
                <a:srgbClr val="DFF3FC"/>
              </a:clrFrom>
              <a:clrTo>
                <a:srgbClr val="DFF3FC">
                  <a:alpha val="0"/>
                </a:srgbClr>
              </a:clrTo>
            </a:clrChange>
          </a:blip>
          <a:stretch>
            <a:fillRect/>
          </a:stretch>
        </p:blipFill>
        <p:spPr>
          <a:xfrm>
            <a:off x="346324" y="1086910"/>
            <a:ext cx="2292373" cy="443755"/>
          </a:xfrm>
          <a:prstGeom prst="rect">
            <a:avLst/>
          </a:prstGeom>
        </p:spPr>
      </p:pic>
      <p:pic>
        <p:nvPicPr>
          <p:cNvPr id="11" name="译文.eps" descr="id:2147487532;FounderCES"/>
          <p:cNvPicPr/>
          <p:nvPr/>
        </p:nvPicPr>
        <p:blipFill>
          <a:blip r:embed="rId3"/>
          <a:stretch>
            <a:fillRect/>
          </a:stretch>
        </p:blipFill>
        <p:spPr>
          <a:xfrm>
            <a:off x="494597" y="2850998"/>
            <a:ext cx="937963" cy="289970"/>
          </a:xfrm>
          <a:prstGeom prst="rect">
            <a:avLst/>
          </a:prstGeom>
        </p:spPr>
      </p:pic>
    </p:spTree>
    <p:extLst>
      <p:ext uri="{BB962C8B-B14F-4D97-AF65-F5344CB8AC3E}">
        <p14:creationId xmlns:p14="http://schemas.microsoft.com/office/powerpoint/2010/main" val="1950805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TotalTime>
  <Words>540</Words>
  <Application>Microsoft Office PowerPoint</Application>
  <PresentationFormat>自定义</PresentationFormat>
  <Paragraphs>35</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446</cp:revision>
  <dcterms:created xsi:type="dcterms:W3CDTF">2020-11-06T05:24:00Z</dcterms:created>
  <dcterms:modified xsi:type="dcterms:W3CDTF">2025-09-17T07:04:19Z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